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8" r:id="rId2"/>
    <p:sldId id="268" r:id="rId3"/>
    <p:sldId id="271" r:id="rId4"/>
    <p:sldId id="272" r:id="rId5"/>
    <p:sldId id="270" r:id="rId6"/>
    <p:sldId id="273" r:id="rId7"/>
    <p:sldId id="274" r:id="rId8"/>
    <p:sldId id="257" r:id="rId9"/>
    <p:sldId id="281" r:id="rId10"/>
    <p:sldId id="289" r:id="rId11"/>
    <p:sldId id="258" r:id="rId12"/>
    <p:sldId id="279" r:id="rId13"/>
    <p:sldId id="280" r:id="rId14"/>
    <p:sldId id="259" r:id="rId15"/>
    <p:sldId id="283" r:id="rId16"/>
    <p:sldId id="284" r:id="rId17"/>
    <p:sldId id="269" r:id="rId18"/>
    <p:sldId id="277" r:id="rId19"/>
    <p:sldId id="278" r:id="rId20"/>
    <p:sldId id="260" r:id="rId21"/>
    <p:sldId id="275" r:id="rId22"/>
    <p:sldId id="276" r:id="rId23"/>
    <p:sldId id="261" r:id="rId24"/>
    <p:sldId id="285" r:id="rId25"/>
    <p:sldId id="286" r:id="rId26"/>
    <p:sldId id="287" r:id="rId27"/>
    <p:sldId id="262" r:id="rId28"/>
    <p:sldId id="26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767" autoAdjust="0"/>
    <p:restoredTop sz="98887" autoAdjust="0"/>
  </p:normalViewPr>
  <p:slideViewPr>
    <p:cSldViewPr snapToGrid="0" snapToObjects="1">
      <p:cViewPr varScale="1">
        <p:scale>
          <a:sx n="162" d="100"/>
          <a:sy n="162" d="100"/>
        </p:scale>
        <p:origin x="536" y="19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8C01B2-D07A-0243-A47E-7AACB285F15D}" type="datetimeFigureOut">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192612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C01B2-D07A-0243-A47E-7AACB285F15D}" type="datetimeFigureOut">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170817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C01B2-D07A-0243-A47E-7AACB285F15D}" type="datetimeFigureOut">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397691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C01B2-D07A-0243-A47E-7AACB285F15D}" type="datetimeFigureOut">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398815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8C01B2-D07A-0243-A47E-7AACB285F15D}" type="datetimeFigureOut">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425040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8C01B2-D07A-0243-A47E-7AACB285F15D}" type="datetimeFigureOut">
              <a:t>5/2/20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373191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8C01B2-D07A-0243-A47E-7AACB285F15D}" type="datetimeFigureOut">
              <a:t>5/2/20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175327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8C01B2-D07A-0243-A47E-7AACB285F15D}" type="datetimeFigureOut">
              <a:t>5/2/20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86671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C01B2-D07A-0243-A47E-7AACB285F15D}" type="datetimeFigureOut">
              <a:t>5/2/20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2773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8C01B2-D07A-0243-A47E-7AACB285F15D}" type="datetimeFigureOut">
              <a:t>5/2/20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18228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8C01B2-D07A-0243-A47E-7AACB285F15D}" type="datetimeFigureOut">
              <a:t>5/2/20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82850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C01B2-D07A-0243-A47E-7AACB285F15D}" type="datetimeFigureOut">
              <a:t>5/2/20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F9550-5D90-BE4D-A824-570C3FDA5FC4}" type="slidenum">
              <a:t>‹#›</a:t>
            </a:fld>
            <a:endParaRPr lang="en-US"/>
          </a:p>
        </p:txBody>
      </p:sp>
    </p:spTree>
    <p:extLst>
      <p:ext uri="{BB962C8B-B14F-4D97-AF65-F5344CB8AC3E}">
        <p14:creationId xmlns:p14="http://schemas.microsoft.com/office/powerpoint/2010/main" val="385690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startingfresh.net/11.htm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archive.org/stream/cu31924092344138%20-%20page/n116/mode/1up"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32 Practice Citing Sources (Blank)-28_eng_rw_v6.pptx</a:t>
            </a:r>
          </a:p>
        </p:txBody>
      </p:sp>
      <p:sp>
        <p:nvSpPr>
          <p:cNvPr id="4" name="Title 1"/>
          <p:cNvSpPr txBox="1">
            <a:spLocks/>
          </p:cNvSpPr>
          <p:nvPr/>
        </p:nvSpPr>
        <p:spPr>
          <a:xfrm>
            <a:off x="298450" y="2971800"/>
            <a:ext cx="8547100" cy="107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Note</a:t>
            </a:r>
          </a:p>
        </p:txBody>
      </p:sp>
      <p:sp>
        <p:nvSpPr>
          <p:cNvPr id="5" name="Title 1"/>
          <p:cNvSpPr txBox="1">
            <a:spLocks/>
          </p:cNvSpPr>
          <p:nvPr/>
        </p:nvSpPr>
        <p:spPr>
          <a:xfrm>
            <a:off x="298450" y="41719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 </a:t>
            </a:r>
            <a:r>
              <a:rPr lang="en-US" sz="2800" dirty="0"/>
              <a:t>Repeat</a:t>
            </a:r>
          </a:p>
        </p:txBody>
      </p:sp>
      <p:sp>
        <p:nvSpPr>
          <p:cNvPr id="6" name="Title 1"/>
          <p:cNvSpPr txBox="1">
            <a:spLocks/>
          </p:cNvSpPr>
          <p:nvPr/>
        </p:nvSpPr>
        <p:spPr>
          <a:xfrm>
            <a:off x="298450" y="52324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dirty="0"/>
              <a:t>Bibliography</a:t>
            </a:r>
          </a:p>
        </p:txBody>
      </p:sp>
      <p:sp>
        <p:nvSpPr>
          <p:cNvPr id="7" name="Title 1">
            <a:extLst>
              <a:ext uri="{FF2B5EF4-FFF2-40B4-BE49-F238E27FC236}">
                <a16:creationId xmlns:a16="http://schemas.microsoft.com/office/drawing/2014/main" id="{72F9A1E7-6F7D-E64D-B347-F66E70BCC1CF}"/>
              </a:ext>
            </a:extLst>
          </p:cNvPr>
          <p:cNvSpPr txBox="1">
            <a:spLocks/>
          </p:cNvSpPr>
          <p:nvPr/>
        </p:nvSpPr>
        <p:spPr>
          <a:xfrm>
            <a:off x="353869" y="840509"/>
            <a:ext cx="8547100" cy="201064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7938" indent="-7938" algn="l"/>
            <a:r>
              <a:rPr lang="en-US" sz="2000" dirty="0"/>
              <a:t>The following 10 white slides give places to cite a footnote, a later footnote repeated in short form, and the Bibliography entry for the source cited. See the pictures of the source, including the last picture for that source that shows the page you want to cite. Then put that information into the white slide in the proper format. Find this correct format at the “SBC Writing Standards” (WS) section noted at the top of the white slide.</a:t>
            </a:r>
          </a:p>
        </p:txBody>
      </p:sp>
    </p:spTree>
    <p:extLst>
      <p:ext uri="{BB962C8B-B14F-4D97-AF65-F5344CB8AC3E}">
        <p14:creationId xmlns:p14="http://schemas.microsoft.com/office/powerpoint/2010/main" val="380187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7AD15A-0D64-9144-9FE5-76CEA790B0EC}"/>
              </a:ext>
            </a:extLst>
          </p:cNvPr>
          <p:cNvPicPr>
            <a:picLocks noChangeAspect="1"/>
          </p:cNvPicPr>
          <p:nvPr/>
        </p:nvPicPr>
        <p:blipFill>
          <a:blip r:embed="rId2"/>
          <a:stretch>
            <a:fillRect/>
          </a:stretch>
        </p:blipFill>
        <p:spPr>
          <a:xfrm>
            <a:off x="4572000" y="0"/>
            <a:ext cx="5143500" cy="6858000"/>
          </a:xfrm>
          <a:prstGeom prst="rect">
            <a:avLst/>
          </a:prstGeom>
        </p:spPr>
      </p:pic>
      <p:pic>
        <p:nvPicPr>
          <p:cNvPr id="4" name="Picture 3">
            <a:extLst>
              <a:ext uri="{FF2B5EF4-FFF2-40B4-BE49-F238E27FC236}">
                <a16:creationId xmlns:a16="http://schemas.microsoft.com/office/drawing/2014/main" id="{E6D3EE5B-3729-9640-812A-BB196FB61BCF}"/>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83276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4: Book of Primary Sources (WS 5.36)</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Philo</a:t>
            </a:r>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 </a:t>
            </a:r>
            <a:r>
              <a:rPr lang="en-US" sz="2800" dirty="0"/>
              <a:t>Repeat</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a:t>Bibliography</a:t>
            </a:r>
          </a:p>
        </p:txBody>
      </p:sp>
    </p:spTree>
    <p:extLst>
      <p:ext uri="{BB962C8B-B14F-4D97-AF65-F5344CB8AC3E}">
        <p14:creationId xmlns:p14="http://schemas.microsoft.com/office/powerpoint/2010/main" val="31249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70EAFF-DFAF-C24B-B23A-6A658E9FDB77}"/>
              </a:ext>
            </a:extLst>
          </p:cNvPr>
          <p:cNvPicPr>
            <a:picLocks noChangeAspect="1"/>
          </p:cNvPicPr>
          <p:nvPr/>
        </p:nvPicPr>
        <p:blipFill>
          <a:blip r:embed="rId2"/>
          <a:stretch>
            <a:fillRect/>
          </a:stretch>
        </p:blipFill>
        <p:spPr>
          <a:xfrm>
            <a:off x="4269316" y="0"/>
            <a:ext cx="5143500" cy="6858000"/>
          </a:xfrm>
          <a:prstGeom prst="rect">
            <a:avLst/>
          </a:prstGeom>
        </p:spPr>
      </p:pic>
      <p:pic>
        <p:nvPicPr>
          <p:cNvPr id="3" name="Picture 2">
            <a:extLst>
              <a:ext uri="{FF2B5EF4-FFF2-40B4-BE49-F238E27FC236}">
                <a16:creationId xmlns:a16="http://schemas.microsoft.com/office/drawing/2014/main" id="{2614A9CE-0E19-674C-AB92-8C280E33590E}"/>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88253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623AA9-0682-844D-A98F-E26D241C43B0}"/>
              </a:ext>
            </a:extLst>
          </p:cNvPr>
          <p:cNvPicPr>
            <a:picLocks noChangeAspect="1"/>
          </p:cNvPicPr>
          <p:nvPr/>
        </p:nvPicPr>
        <p:blipFill>
          <a:blip r:embed="rId2"/>
          <a:stretch>
            <a:fillRect/>
          </a:stretch>
        </p:blipFill>
        <p:spPr>
          <a:xfrm>
            <a:off x="0" y="0"/>
            <a:ext cx="5143500" cy="6858000"/>
          </a:xfrm>
          <a:prstGeom prst="rect">
            <a:avLst/>
          </a:prstGeom>
        </p:spPr>
      </p:pic>
      <p:pic>
        <p:nvPicPr>
          <p:cNvPr id="5" name="Picture 4">
            <a:extLst>
              <a:ext uri="{FF2B5EF4-FFF2-40B4-BE49-F238E27FC236}">
                <a16:creationId xmlns:a16="http://schemas.microsoft.com/office/drawing/2014/main" id="{95DD5C46-850E-7A4F-B709-76CC7B97D144}"/>
              </a:ext>
            </a:extLst>
          </p:cNvPr>
          <p:cNvPicPr>
            <a:picLocks noChangeAspect="1"/>
          </p:cNvPicPr>
          <p:nvPr/>
        </p:nvPicPr>
        <p:blipFill>
          <a:blip r:embed="rId3"/>
          <a:stretch>
            <a:fillRect/>
          </a:stretch>
        </p:blipFill>
        <p:spPr>
          <a:xfrm>
            <a:off x="4294011" y="0"/>
            <a:ext cx="5143500" cy="6858000"/>
          </a:xfrm>
          <a:prstGeom prst="rect">
            <a:avLst/>
          </a:prstGeom>
        </p:spPr>
      </p:pic>
    </p:spTree>
    <p:extLst>
      <p:ext uri="{BB962C8B-B14F-4D97-AF65-F5344CB8AC3E}">
        <p14:creationId xmlns:p14="http://schemas.microsoft.com/office/powerpoint/2010/main" val="427950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a:solidFill>
                  <a:schemeClr val="bg1"/>
                </a:solidFill>
              </a:rPr>
              <a:t>5: Greek Lexicon with BibleWorks Greek Font (WS 5.24)</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a:t>
            </a:r>
            <a:r>
              <a:rPr lang="en-US" sz="2800" dirty="0">
                <a:latin typeface="Bwgrki"/>
                <a:cs typeface="Bwgrki"/>
              </a:rPr>
              <a:t>poiki,loj</a:t>
            </a:r>
            <a:r>
              <a:rPr lang="en-US" sz="2800" dirty="0"/>
              <a:t>,”… </a:t>
            </a:r>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 </a:t>
            </a:r>
            <a:r>
              <a:rPr lang="en-US" sz="2800" dirty="0"/>
              <a:t>Repeat</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a:t>Bibliography</a:t>
            </a:r>
          </a:p>
        </p:txBody>
      </p:sp>
    </p:spTree>
    <p:extLst>
      <p:ext uri="{BB962C8B-B14F-4D97-AF65-F5344CB8AC3E}">
        <p14:creationId xmlns:p14="http://schemas.microsoft.com/office/powerpoint/2010/main" val="31249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35421-BA6E-1A43-8B27-0E684D6866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7977" y="891822"/>
            <a:ext cx="4474634" cy="5966178"/>
          </a:xfrm>
          <a:prstGeom prst="rect">
            <a:avLst/>
          </a:prstGeom>
        </p:spPr>
      </p:pic>
      <p:pic>
        <p:nvPicPr>
          <p:cNvPr id="3" name="Picture 2">
            <a:extLst>
              <a:ext uri="{FF2B5EF4-FFF2-40B4-BE49-F238E27FC236}">
                <a16:creationId xmlns:a16="http://schemas.microsoft.com/office/drawing/2014/main" id="{8399BE09-6840-F74E-8BC4-B083B996FFEA}"/>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110502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318D5A-9480-324B-AB17-9CCD175F5D5B}"/>
              </a:ext>
            </a:extLst>
          </p:cNvPr>
          <p:cNvPicPr>
            <a:picLocks noChangeAspect="1"/>
          </p:cNvPicPr>
          <p:nvPr/>
        </p:nvPicPr>
        <p:blipFill>
          <a:blip r:embed="rId2"/>
          <a:stretch>
            <a:fillRect/>
          </a:stretch>
        </p:blipFill>
        <p:spPr>
          <a:xfrm>
            <a:off x="4000500" y="0"/>
            <a:ext cx="5143500" cy="6858000"/>
          </a:xfrm>
          <a:prstGeom prst="rect">
            <a:avLst/>
          </a:prstGeom>
        </p:spPr>
      </p:pic>
      <p:pic>
        <p:nvPicPr>
          <p:cNvPr id="3" name="Picture 2">
            <a:extLst>
              <a:ext uri="{FF2B5EF4-FFF2-40B4-BE49-F238E27FC236}">
                <a16:creationId xmlns:a16="http://schemas.microsoft.com/office/drawing/2014/main" id="{CA8C495A-3837-FA48-A5B1-AB7883B4D902}"/>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211800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a:solidFill>
                  <a:schemeClr val="bg1"/>
                </a:solidFill>
              </a:rPr>
              <a:t>6: Hebrew Lexicon with BibleWorks Hebrew Font (WS 5.24)</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Note</a:t>
            </a:r>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 </a:t>
            </a:r>
            <a:r>
              <a:rPr lang="en-US" sz="2800" dirty="0"/>
              <a:t>Repeat</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a:t>Bibliography</a:t>
            </a:r>
          </a:p>
        </p:txBody>
      </p:sp>
    </p:spTree>
    <p:extLst>
      <p:ext uri="{BB962C8B-B14F-4D97-AF65-F5344CB8AC3E}">
        <p14:creationId xmlns:p14="http://schemas.microsoft.com/office/powerpoint/2010/main" val="259432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00B51-B8CF-8D41-B1C0-E7C26BC63F58}"/>
              </a:ext>
            </a:extLst>
          </p:cNvPr>
          <p:cNvPicPr>
            <a:picLocks noChangeAspect="1"/>
          </p:cNvPicPr>
          <p:nvPr/>
        </p:nvPicPr>
        <p:blipFill>
          <a:blip r:embed="rId2"/>
          <a:stretch>
            <a:fillRect/>
          </a:stretch>
        </p:blipFill>
        <p:spPr>
          <a:xfrm>
            <a:off x="-571500" y="0"/>
            <a:ext cx="5143500" cy="6858000"/>
          </a:xfrm>
          <a:prstGeom prst="rect">
            <a:avLst/>
          </a:prstGeom>
        </p:spPr>
      </p:pic>
      <p:pic>
        <p:nvPicPr>
          <p:cNvPr id="5" name="Picture 4">
            <a:extLst>
              <a:ext uri="{FF2B5EF4-FFF2-40B4-BE49-F238E27FC236}">
                <a16:creationId xmlns:a16="http://schemas.microsoft.com/office/drawing/2014/main" id="{5C0415C6-39AA-354A-B09A-8D3FA42A5141}"/>
              </a:ext>
            </a:extLst>
          </p:cNvPr>
          <p:cNvPicPr>
            <a:picLocks noChangeAspect="1"/>
          </p:cNvPicPr>
          <p:nvPr/>
        </p:nvPicPr>
        <p:blipFill>
          <a:blip r:embed="rId3"/>
          <a:stretch>
            <a:fillRect/>
          </a:stretch>
        </p:blipFill>
        <p:spPr>
          <a:xfrm>
            <a:off x="4258028" y="0"/>
            <a:ext cx="5143500" cy="6858000"/>
          </a:xfrm>
          <a:prstGeom prst="rect">
            <a:avLst/>
          </a:prstGeom>
        </p:spPr>
      </p:pic>
    </p:spTree>
    <p:extLst>
      <p:ext uri="{BB962C8B-B14F-4D97-AF65-F5344CB8AC3E}">
        <p14:creationId xmlns:p14="http://schemas.microsoft.com/office/powerpoint/2010/main" val="535735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4A9C52-DCC1-5248-8B70-D77EFD21F06C}"/>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545C56D1-CC3F-2244-BD16-F556013E66CE}"/>
              </a:ext>
            </a:extLst>
          </p:cNvPr>
          <p:cNvPicPr>
            <a:picLocks noChangeAspect="1"/>
          </p:cNvPicPr>
          <p:nvPr/>
        </p:nvPicPr>
        <p:blipFill>
          <a:blip r:embed="rId3"/>
          <a:stretch>
            <a:fillRect/>
          </a:stretch>
        </p:blipFill>
        <p:spPr>
          <a:xfrm>
            <a:off x="0" y="0"/>
            <a:ext cx="5143500" cy="6858000"/>
          </a:xfrm>
          <a:prstGeom prst="rect">
            <a:avLst/>
          </a:prstGeom>
        </p:spPr>
      </p:pic>
      <p:pic>
        <p:nvPicPr>
          <p:cNvPr id="6" name="Picture 5">
            <a:extLst>
              <a:ext uri="{FF2B5EF4-FFF2-40B4-BE49-F238E27FC236}">
                <a16:creationId xmlns:a16="http://schemas.microsoft.com/office/drawing/2014/main" id="{E5D8D90D-3D80-064D-9D3C-5308AC0586A6}"/>
              </a:ext>
            </a:extLst>
          </p:cNvPr>
          <p:cNvPicPr>
            <a:picLocks noChangeAspect="1"/>
          </p:cNvPicPr>
          <p:nvPr/>
        </p:nvPicPr>
        <p:blipFill>
          <a:blip r:embed="rId4"/>
          <a:stretch>
            <a:fillRect/>
          </a:stretch>
        </p:blipFill>
        <p:spPr>
          <a:xfrm>
            <a:off x="4000500" y="0"/>
            <a:ext cx="5143500" cy="6858000"/>
          </a:xfrm>
          <a:prstGeom prst="rect">
            <a:avLst/>
          </a:prstGeom>
        </p:spPr>
      </p:pic>
    </p:spTree>
    <p:extLst>
      <p:ext uri="{BB962C8B-B14F-4D97-AF65-F5344CB8AC3E}">
        <p14:creationId xmlns:p14="http://schemas.microsoft.com/office/powerpoint/2010/main" val="53528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a:solidFill>
                  <a:schemeClr val="bg1"/>
                </a:solidFill>
              </a:rPr>
              <a:t>1: Book with One Author (WS 5.1)</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Note</a:t>
            </a:r>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 </a:t>
            </a:r>
            <a:r>
              <a:rPr lang="en-US" sz="2800" dirty="0"/>
              <a:t>Repeat</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a:t>Bibliography</a:t>
            </a:r>
          </a:p>
        </p:txBody>
      </p:sp>
    </p:spTree>
    <p:extLst>
      <p:ext uri="{BB962C8B-B14F-4D97-AF65-F5344CB8AC3E}">
        <p14:creationId xmlns:p14="http://schemas.microsoft.com/office/powerpoint/2010/main" val="312493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a:solidFill>
                  <a:schemeClr val="bg1"/>
                </a:solidFill>
              </a:rPr>
              <a:t>7: Journal Article with One Author (WS 5.13)</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Note</a:t>
            </a:r>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 </a:t>
            </a:r>
            <a:r>
              <a:rPr lang="en-US" sz="2800" dirty="0"/>
              <a:t>Repeat</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a:t>Bibliography</a:t>
            </a:r>
          </a:p>
        </p:txBody>
      </p:sp>
    </p:spTree>
    <p:extLst>
      <p:ext uri="{BB962C8B-B14F-4D97-AF65-F5344CB8AC3E}">
        <p14:creationId xmlns:p14="http://schemas.microsoft.com/office/powerpoint/2010/main" val="31249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401B38-3BDB-1541-BE22-B71CAD79AB03}"/>
              </a:ext>
            </a:extLst>
          </p:cNvPr>
          <p:cNvPicPr>
            <a:picLocks noChangeAspect="1"/>
          </p:cNvPicPr>
          <p:nvPr/>
        </p:nvPicPr>
        <p:blipFill>
          <a:blip r:embed="rId2"/>
          <a:stretch>
            <a:fillRect/>
          </a:stretch>
        </p:blipFill>
        <p:spPr>
          <a:xfrm>
            <a:off x="-485422" y="0"/>
            <a:ext cx="5143500" cy="6858000"/>
          </a:xfrm>
          <a:prstGeom prst="rect">
            <a:avLst/>
          </a:prstGeom>
        </p:spPr>
      </p:pic>
      <p:pic>
        <p:nvPicPr>
          <p:cNvPr id="5" name="Picture 4">
            <a:extLst>
              <a:ext uri="{FF2B5EF4-FFF2-40B4-BE49-F238E27FC236}">
                <a16:creationId xmlns:a16="http://schemas.microsoft.com/office/drawing/2014/main" id="{4BD0F229-344F-D24B-9474-AFDF08630F1A}"/>
              </a:ext>
            </a:extLst>
          </p:cNvPr>
          <p:cNvPicPr>
            <a:picLocks noChangeAspect="1"/>
          </p:cNvPicPr>
          <p:nvPr/>
        </p:nvPicPr>
        <p:blipFill>
          <a:blip r:embed="rId3"/>
          <a:stretch>
            <a:fillRect/>
          </a:stretch>
        </p:blipFill>
        <p:spPr>
          <a:xfrm>
            <a:off x="4169833" y="0"/>
            <a:ext cx="5143500" cy="6858000"/>
          </a:xfrm>
          <a:prstGeom prst="rect">
            <a:avLst/>
          </a:prstGeom>
        </p:spPr>
      </p:pic>
    </p:spTree>
    <p:extLst>
      <p:ext uri="{BB962C8B-B14F-4D97-AF65-F5344CB8AC3E}">
        <p14:creationId xmlns:p14="http://schemas.microsoft.com/office/powerpoint/2010/main" val="1658679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64F567-6220-9D4D-B4A2-0D60CE8B7FEE}"/>
              </a:ext>
            </a:extLst>
          </p:cNvPr>
          <p:cNvPicPr>
            <a:picLocks noChangeAspect="1"/>
          </p:cNvPicPr>
          <p:nvPr/>
        </p:nvPicPr>
        <p:blipFill>
          <a:blip r:embed="rId2"/>
          <a:stretch>
            <a:fillRect/>
          </a:stretch>
        </p:blipFill>
        <p:spPr>
          <a:xfrm>
            <a:off x="4567766" y="0"/>
            <a:ext cx="5143500" cy="6858000"/>
          </a:xfrm>
          <a:prstGeom prst="rect">
            <a:avLst/>
          </a:prstGeom>
        </p:spPr>
      </p:pic>
      <p:pic>
        <p:nvPicPr>
          <p:cNvPr id="3" name="Picture 2">
            <a:extLst>
              <a:ext uri="{FF2B5EF4-FFF2-40B4-BE49-F238E27FC236}">
                <a16:creationId xmlns:a16="http://schemas.microsoft.com/office/drawing/2014/main" id="{0D3B91E6-A899-B443-958C-3F8FF723FB35}"/>
              </a:ext>
            </a:extLst>
          </p:cNvPr>
          <p:cNvPicPr>
            <a:picLocks noChangeAspect="1"/>
          </p:cNvPicPr>
          <p:nvPr/>
        </p:nvPicPr>
        <p:blipFill>
          <a:blip r:embed="rId3"/>
          <a:stretch>
            <a:fillRect/>
          </a:stretch>
        </p:blipFill>
        <p:spPr>
          <a:xfrm>
            <a:off x="-259645" y="0"/>
            <a:ext cx="5143500" cy="6858000"/>
          </a:xfrm>
          <a:prstGeom prst="rect">
            <a:avLst/>
          </a:prstGeom>
        </p:spPr>
      </p:pic>
    </p:spTree>
    <p:extLst>
      <p:ext uri="{BB962C8B-B14F-4D97-AF65-F5344CB8AC3E}">
        <p14:creationId xmlns:p14="http://schemas.microsoft.com/office/powerpoint/2010/main" val="490171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a:solidFill>
                  <a:schemeClr val="bg1"/>
                </a:solidFill>
              </a:rPr>
              <a:t>8: Journal Book Review (WS 5.22)</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Note</a:t>
            </a:r>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 </a:t>
            </a:r>
            <a:r>
              <a:rPr lang="en-US" sz="2800" dirty="0"/>
              <a:t>Repeat</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a:t>Bibliography</a:t>
            </a:r>
          </a:p>
        </p:txBody>
      </p:sp>
    </p:spTree>
    <p:extLst>
      <p:ext uri="{BB962C8B-B14F-4D97-AF65-F5344CB8AC3E}">
        <p14:creationId xmlns:p14="http://schemas.microsoft.com/office/powerpoint/2010/main" val="312493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1B39C7-7E1B-A74A-98B8-CB4B6DF475E4}"/>
              </a:ext>
            </a:extLst>
          </p:cNvPr>
          <p:cNvPicPr>
            <a:picLocks noChangeAspect="1"/>
          </p:cNvPicPr>
          <p:nvPr/>
        </p:nvPicPr>
        <p:blipFill>
          <a:blip r:embed="rId2"/>
          <a:stretch>
            <a:fillRect/>
          </a:stretch>
        </p:blipFill>
        <p:spPr>
          <a:xfrm>
            <a:off x="0" y="0"/>
            <a:ext cx="5143500" cy="6858000"/>
          </a:xfrm>
          <a:prstGeom prst="rect">
            <a:avLst/>
          </a:prstGeom>
        </p:spPr>
      </p:pic>
      <p:pic>
        <p:nvPicPr>
          <p:cNvPr id="7" name="Picture 6">
            <a:extLst>
              <a:ext uri="{FF2B5EF4-FFF2-40B4-BE49-F238E27FC236}">
                <a16:creationId xmlns:a16="http://schemas.microsoft.com/office/drawing/2014/main" id="{C44647AE-B9C7-CB45-B7D6-DF704D713EDA}"/>
              </a:ext>
            </a:extLst>
          </p:cNvPr>
          <p:cNvPicPr>
            <a:picLocks noChangeAspect="1"/>
          </p:cNvPicPr>
          <p:nvPr/>
        </p:nvPicPr>
        <p:blipFill>
          <a:blip r:embed="rId3"/>
          <a:stretch>
            <a:fillRect/>
          </a:stretch>
        </p:blipFill>
        <p:spPr>
          <a:xfrm>
            <a:off x="4348339" y="0"/>
            <a:ext cx="5143500" cy="6858000"/>
          </a:xfrm>
          <a:prstGeom prst="rect">
            <a:avLst/>
          </a:prstGeom>
        </p:spPr>
      </p:pic>
    </p:spTree>
    <p:extLst>
      <p:ext uri="{BB962C8B-B14F-4D97-AF65-F5344CB8AC3E}">
        <p14:creationId xmlns:p14="http://schemas.microsoft.com/office/powerpoint/2010/main" val="2476973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26312D-8A94-6346-98B9-AD1AC9AE753D}"/>
              </a:ext>
            </a:extLst>
          </p:cNvPr>
          <p:cNvPicPr>
            <a:picLocks noChangeAspect="1"/>
          </p:cNvPicPr>
          <p:nvPr/>
        </p:nvPicPr>
        <p:blipFill>
          <a:blip r:embed="rId2"/>
          <a:stretch>
            <a:fillRect/>
          </a:stretch>
        </p:blipFill>
        <p:spPr>
          <a:xfrm>
            <a:off x="4391378" y="0"/>
            <a:ext cx="5143500" cy="6858000"/>
          </a:xfrm>
          <a:prstGeom prst="rect">
            <a:avLst/>
          </a:prstGeom>
        </p:spPr>
      </p:pic>
      <p:pic>
        <p:nvPicPr>
          <p:cNvPr id="4" name="Picture 3">
            <a:extLst>
              <a:ext uri="{FF2B5EF4-FFF2-40B4-BE49-F238E27FC236}">
                <a16:creationId xmlns:a16="http://schemas.microsoft.com/office/drawing/2014/main" id="{9F4D3AE7-5B63-954F-9F54-F1268A93F276}"/>
              </a:ext>
            </a:extLst>
          </p:cNvPr>
          <p:cNvPicPr>
            <a:picLocks noChangeAspect="1"/>
          </p:cNvPicPr>
          <p:nvPr/>
        </p:nvPicPr>
        <p:blipFill>
          <a:blip r:embed="rId3"/>
          <a:stretch>
            <a:fillRect/>
          </a:stretch>
        </p:blipFill>
        <p:spPr>
          <a:xfrm>
            <a:off x="22578" y="0"/>
            <a:ext cx="5143500" cy="6858000"/>
          </a:xfrm>
          <a:prstGeom prst="rect">
            <a:avLst/>
          </a:prstGeom>
        </p:spPr>
      </p:pic>
    </p:spTree>
    <p:extLst>
      <p:ext uri="{BB962C8B-B14F-4D97-AF65-F5344CB8AC3E}">
        <p14:creationId xmlns:p14="http://schemas.microsoft.com/office/powerpoint/2010/main" val="2817245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EE6342-57E0-AB40-9F7B-065F62273D51}"/>
              </a:ext>
            </a:extLst>
          </p:cNvPr>
          <p:cNvPicPr>
            <a:picLocks noChangeAspect="1"/>
          </p:cNvPicPr>
          <p:nvPr/>
        </p:nvPicPr>
        <p:blipFill>
          <a:blip r:embed="rId2"/>
          <a:stretch>
            <a:fillRect/>
          </a:stretch>
        </p:blipFill>
        <p:spPr>
          <a:xfrm flipH="1" flipV="1">
            <a:off x="2000250" y="0"/>
            <a:ext cx="5143500" cy="6858000"/>
          </a:xfrm>
          <a:prstGeom prst="rect">
            <a:avLst/>
          </a:prstGeom>
        </p:spPr>
      </p:pic>
    </p:spTree>
    <p:extLst>
      <p:ext uri="{BB962C8B-B14F-4D97-AF65-F5344CB8AC3E}">
        <p14:creationId xmlns:p14="http://schemas.microsoft.com/office/powerpoint/2010/main" val="230981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a:solidFill>
                  <a:schemeClr val="bg1"/>
                </a:solidFill>
              </a:rPr>
              <a:t>9: Website Text (WS 5.29)</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Note</a:t>
            </a:r>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 </a:t>
            </a:r>
            <a:r>
              <a:rPr lang="en-US" sz="2800" dirty="0"/>
              <a:t>Repeat</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a:t>Bibliography</a:t>
            </a:r>
          </a:p>
        </p:txBody>
      </p:sp>
      <p:sp>
        <p:nvSpPr>
          <p:cNvPr id="7" name="Title 1"/>
          <p:cNvSpPr txBox="1">
            <a:spLocks/>
          </p:cNvSpPr>
          <p:nvPr/>
        </p:nvSpPr>
        <p:spPr>
          <a:xfrm>
            <a:off x="0" y="6197601"/>
            <a:ext cx="9144000" cy="660400"/>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a:solidFill>
                  <a:srgbClr val="FFFFFF"/>
                </a:solidFill>
                <a:hlinkClick r:id="rId2"/>
              </a:rPr>
              <a:t>http://www.startingfresh.net/11.html</a:t>
            </a:r>
            <a:endParaRPr lang="en-US" sz="2800" b="1">
              <a:solidFill>
                <a:srgbClr val="FFFFFF"/>
              </a:solidFill>
            </a:endParaRPr>
          </a:p>
        </p:txBody>
      </p:sp>
    </p:spTree>
    <p:extLst>
      <p:ext uri="{BB962C8B-B14F-4D97-AF65-F5344CB8AC3E}">
        <p14:creationId xmlns:p14="http://schemas.microsoft.com/office/powerpoint/2010/main" val="312493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a:solidFill>
                  <a:schemeClr val="bg1"/>
                </a:solidFill>
              </a:rPr>
              <a:t>10: Website Download (WS 5.31)</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Note</a:t>
            </a:r>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 </a:t>
            </a:r>
            <a:r>
              <a:rPr lang="en-US" sz="2800" dirty="0"/>
              <a:t>Repeat</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a:t>Bibliography</a:t>
            </a:r>
          </a:p>
        </p:txBody>
      </p:sp>
      <p:sp>
        <p:nvSpPr>
          <p:cNvPr id="8" name="Title 1"/>
          <p:cNvSpPr txBox="1">
            <a:spLocks/>
          </p:cNvSpPr>
          <p:nvPr/>
        </p:nvSpPr>
        <p:spPr>
          <a:xfrm>
            <a:off x="0" y="5829300"/>
            <a:ext cx="9144000" cy="1028701"/>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000000"/>
                </a:solidFill>
                <a:hlinkClick r:id="rId2"/>
              </a:rPr>
              <a:t>http://www.biblestudydownloads.org/resource/old-testament-survey/</a:t>
            </a:r>
            <a:br>
              <a:rPr lang="en-US" sz="2800" b="1" dirty="0">
                <a:solidFill>
                  <a:srgbClr val="000000"/>
                </a:solidFill>
                <a:hlinkClick r:id="rId2"/>
              </a:rPr>
            </a:br>
            <a:r>
              <a:rPr lang="en-US" sz="2800" b="1" dirty="0">
                <a:solidFill>
                  <a:srgbClr val="000000"/>
                </a:solidFill>
              </a:rPr>
              <a:t>Ezra slide 15</a:t>
            </a:r>
          </a:p>
        </p:txBody>
      </p:sp>
    </p:spTree>
    <p:extLst>
      <p:ext uri="{BB962C8B-B14F-4D97-AF65-F5344CB8AC3E}">
        <p14:creationId xmlns:p14="http://schemas.microsoft.com/office/powerpoint/2010/main" val="31249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200781-DBE6-8C4B-892F-8F856F51285E}"/>
              </a:ext>
            </a:extLst>
          </p:cNvPr>
          <p:cNvPicPr>
            <a:picLocks noChangeAspect="1"/>
          </p:cNvPicPr>
          <p:nvPr/>
        </p:nvPicPr>
        <p:blipFill>
          <a:blip r:embed="rId2"/>
          <a:stretch>
            <a:fillRect/>
          </a:stretch>
        </p:blipFill>
        <p:spPr>
          <a:xfrm>
            <a:off x="4158546" y="-34047"/>
            <a:ext cx="5143500" cy="6858000"/>
          </a:xfrm>
          <a:prstGeom prst="rect">
            <a:avLst/>
          </a:prstGeom>
        </p:spPr>
      </p:pic>
      <p:pic>
        <p:nvPicPr>
          <p:cNvPr id="5" name="Picture 4">
            <a:extLst>
              <a:ext uri="{FF2B5EF4-FFF2-40B4-BE49-F238E27FC236}">
                <a16:creationId xmlns:a16="http://schemas.microsoft.com/office/drawing/2014/main" id="{06BC1EDB-56B4-094D-9D39-D0C7E95017FA}"/>
              </a:ext>
            </a:extLst>
          </p:cNvPr>
          <p:cNvPicPr>
            <a:picLocks noChangeAspect="1"/>
          </p:cNvPicPr>
          <p:nvPr/>
        </p:nvPicPr>
        <p:blipFill>
          <a:blip r:embed="rId3"/>
          <a:stretch>
            <a:fillRect/>
          </a:stretch>
        </p:blipFill>
        <p:spPr>
          <a:xfrm>
            <a:off x="-81469" y="34047"/>
            <a:ext cx="5143500" cy="6858000"/>
          </a:xfrm>
          <a:prstGeom prst="rect">
            <a:avLst/>
          </a:prstGeom>
        </p:spPr>
      </p:pic>
    </p:spTree>
    <p:extLst>
      <p:ext uri="{BB962C8B-B14F-4D97-AF65-F5344CB8AC3E}">
        <p14:creationId xmlns:p14="http://schemas.microsoft.com/office/powerpoint/2010/main" val="4106587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C3F5EB-51B0-D640-A162-AFF3D1C823C8}"/>
              </a:ext>
            </a:extLst>
          </p:cNvPr>
          <p:cNvPicPr>
            <a:picLocks noChangeAspect="1"/>
          </p:cNvPicPr>
          <p:nvPr/>
        </p:nvPicPr>
        <p:blipFill>
          <a:blip r:embed="rId2"/>
          <a:stretch>
            <a:fillRect/>
          </a:stretch>
        </p:blipFill>
        <p:spPr>
          <a:xfrm>
            <a:off x="4000500" y="0"/>
            <a:ext cx="5143500" cy="6858000"/>
          </a:xfrm>
          <a:prstGeom prst="rect">
            <a:avLst/>
          </a:prstGeom>
        </p:spPr>
      </p:pic>
      <p:pic>
        <p:nvPicPr>
          <p:cNvPr id="3" name="Picture 2">
            <a:extLst>
              <a:ext uri="{FF2B5EF4-FFF2-40B4-BE49-F238E27FC236}">
                <a16:creationId xmlns:a16="http://schemas.microsoft.com/office/drawing/2014/main" id="{46683352-0AD0-2D47-ACC5-FDDA75DD41DA}"/>
              </a:ext>
            </a:extLst>
          </p:cNvPr>
          <p:cNvPicPr>
            <a:picLocks noChangeAspect="1"/>
          </p:cNvPicPr>
          <p:nvPr/>
        </p:nvPicPr>
        <p:blipFill>
          <a:blip r:embed="rId3"/>
          <a:stretch>
            <a:fillRect/>
          </a:stretch>
        </p:blipFill>
        <p:spPr>
          <a:xfrm>
            <a:off x="-169333" y="0"/>
            <a:ext cx="5143500" cy="6858000"/>
          </a:xfrm>
          <a:prstGeom prst="rect">
            <a:avLst/>
          </a:prstGeom>
        </p:spPr>
      </p:pic>
    </p:spTree>
    <p:extLst>
      <p:ext uri="{BB962C8B-B14F-4D97-AF65-F5344CB8AC3E}">
        <p14:creationId xmlns:p14="http://schemas.microsoft.com/office/powerpoint/2010/main" val="250546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a:solidFill>
                  <a:schemeClr val="bg1"/>
                </a:solidFill>
              </a:rPr>
              <a:t>2: Book with Two Authors (WS 5.2)</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Note</a:t>
            </a:r>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 </a:t>
            </a:r>
            <a:r>
              <a:rPr lang="en-US" sz="2800" dirty="0"/>
              <a:t>Repeat</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a:t>Bibliography</a:t>
            </a:r>
          </a:p>
        </p:txBody>
      </p:sp>
    </p:spTree>
    <p:extLst>
      <p:ext uri="{BB962C8B-B14F-4D97-AF65-F5344CB8AC3E}">
        <p14:creationId xmlns:p14="http://schemas.microsoft.com/office/powerpoint/2010/main" val="4046562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9282A-447A-CB4B-BA35-7256F4343F96}"/>
              </a:ext>
            </a:extLst>
          </p:cNvPr>
          <p:cNvPicPr>
            <a:picLocks noChangeAspect="1"/>
          </p:cNvPicPr>
          <p:nvPr/>
        </p:nvPicPr>
        <p:blipFill>
          <a:blip r:embed="rId2"/>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3D9FC4F1-F8D1-464E-B4E5-8813793A4704}"/>
              </a:ext>
            </a:extLst>
          </p:cNvPr>
          <p:cNvPicPr>
            <a:picLocks noChangeAspect="1"/>
          </p:cNvPicPr>
          <p:nvPr/>
        </p:nvPicPr>
        <p:blipFill>
          <a:blip r:embed="rId3"/>
          <a:stretch>
            <a:fillRect/>
          </a:stretch>
        </p:blipFill>
        <p:spPr>
          <a:xfrm>
            <a:off x="4348339" y="0"/>
            <a:ext cx="5143500" cy="6858000"/>
          </a:xfrm>
          <a:prstGeom prst="rect">
            <a:avLst/>
          </a:prstGeom>
        </p:spPr>
      </p:pic>
      <p:pic>
        <p:nvPicPr>
          <p:cNvPr id="4" name="Picture 3">
            <a:extLst>
              <a:ext uri="{FF2B5EF4-FFF2-40B4-BE49-F238E27FC236}">
                <a16:creationId xmlns:a16="http://schemas.microsoft.com/office/drawing/2014/main" id="{E61F3914-39CF-FE4B-ABC3-41FA7F060647}"/>
              </a:ext>
            </a:extLst>
          </p:cNvPr>
          <p:cNvPicPr>
            <a:picLocks noChangeAspect="1"/>
          </p:cNvPicPr>
          <p:nvPr/>
        </p:nvPicPr>
        <p:blipFill>
          <a:blip r:embed="rId4"/>
          <a:stretch>
            <a:fillRect/>
          </a:stretch>
        </p:blipFill>
        <p:spPr>
          <a:xfrm>
            <a:off x="-88194" y="0"/>
            <a:ext cx="5143500" cy="6858000"/>
          </a:xfrm>
          <a:prstGeom prst="rect">
            <a:avLst/>
          </a:prstGeom>
        </p:spPr>
      </p:pic>
    </p:spTree>
    <p:extLst>
      <p:ext uri="{BB962C8B-B14F-4D97-AF65-F5344CB8AC3E}">
        <p14:creationId xmlns:p14="http://schemas.microsoft.com/office/powerpoint/2010/main" val="77365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EA2779-BB05-D149-9FDA-330DFA1A0602}"/>
              </a:ext>
            </a:extLst>
          </p:cNvPr>
          <p:cNvPicPr>
            <a:picLocks noChangeAspect="1"/>
          </p:cNvPicPr>
          <p:nvPr/>
        </p:nvPicPr>
        <p:blipFill>
          <a:blip r:embed="rId2"/>
          <a:stretch>
            <a:fillRect/>
          </a:stretch>
        </p:blipFill>
        <p:spPr>
          <a:xfrm>
            <a:off x="4000500" y="0"/>
            <a:ext cx="5143500" cy="6858000"/>
          </a:xfrm>
          <a:prstGeom prst="rect">
            <a:avLst/>
          </a:prstGeom>
        </p:spPr>
      </p:pic>
      <p:pic>
        <p:nvPicPr>
          <p:cNvPr id="3" name="Picture 2">
            <a:extLst>
              <a:ext uri="{FF2B5EF4-FFF2-40B4-BE49-F238E27FC236}">
                <a16:creationId xmlns:a16="http://schemas.microsoft.com/office/drawing/2014/main" id="{4FF7139D-F738-2A4E-AE2B-251A34A40F89}"/>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92730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a:solidFill>
                  <a:schemeClr val="bg1"/>
                </a:solidFill>
              </a:rPr>
              <a:t>3: Book with Author &amp; Editor (WS 5.14)</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Note</a:t>
            </a:r>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 </a:t>
            </a:r>
            <a:r>
              <a:rPr lang="en-US" sz="2800" dirty="0"/>
              <a:t>Repeat</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a:t>Bibliography</a:t>
            </a:r>
          </a:p>
        </p:txBody>
      </p:sp>
    </p:spTree>
    <p:extLst>
      <p:ext uri="{BB962C8B-B14F-4D97-AF65-F5344CB8AC3E}">
        <p14:creationId xmlns:p14="http://schemas.microsoft.com/office/powerpoint/2010/main" val="170788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E18036-EE3A-F54E-B6FA-64A4839900C3}"/>
              </a:ext>
            </a:extLst>
          </p:cNvPr>
          <p:cNvPicPr>
            <a:picLocks noChangeAspect="1"/>
          </p:cNvPicPr>
          <p:nvPr/>
        </p:nvPicPr>
        <p:blipFill>
          <a:blip r:embed="rId2"/>
          <a:stretch>
            <a:fillRect/>
          </a:stretch>
        </p:blipFill>
        <p:spPr>
          <a:xfrm>
            <a:off x="-189794" y="0"/>
            <a:ext cx="5143500" cy="6858000"/>
          </a:xfrm>
          <a:prstGeom prst="rect">
            <a:avLst/>
          </a:prstGeom>
        </p:spPr>
      </p:pic>
      <p:pic>
        <p:nvPicPr>
          <p:cNvPr id="5" name="Picture 4">
            <a:extLst>
              <a:ext uri="{FF2B5EF4-FFF2-40B4-BE49-F238E27FC236}">
                <a16:creationId xmlns:a16="http://schemas.microsoft.com/office/drawing/2014/main" id="{7071475F-F69D-6043-8620-742AF741FC64}"/>
              </a:ext>
            </a:extLst>
          </p:cNvPr>
          <p:cNvPicPr>
            <a:picLocks noChangeAspect="1"/>
          </p:cNvPicPr>
          <p:nvPr/>
        </p:nvPicPr>
        <p:blipFill>
          <a:blip r:embed="rId3"/>
          <a:stretch>
            <a:fillRect/>
          </a:stretch>
        </p:blipFill>
        <p:spPr>
          <a:xfrm>
            <a:off x="4269317" y="0"/>
            <a:ext cx="5143500" cy="6858000"/>
          </a:xfrm>
          <a:prstGeom prst="rect">
            <a:avLst/>
          </a:prstGeom>
        </p:spPr>
      </p:pic>
    </p:spTree>
    <p:extLst>
      <p:ext uri="{BB962C8B-B14F-4D97-AF65-F5344CB8AC3E}">
        <p14:creationId xmlns:p14="http://schemas.microsoft.com/office/powerpoint/2010/main" val="3783986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1419</TotalTime>
  <Words>292</Words>
  <Application>Microsoft Macintosh PowerPoint</Application>
  <PresentationFormat>On-screen Show (4:3)</PresentationFormat>
  <Paragraphs>47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Bwgrki</vt:lpstr>
      <vt:lpstr>Calibri</vt:lpstr>
      <vt:lpstr>Office Theme</vt:lpstr>
      <vt:lpstr>32 Practice Citing Sources (Blank)-28_eng_rw_v6.pptx</vt:lpstr>
      <vt:lpstr>1: Book with One Author (WS 5.1)</vt:lpstr>
      <vt:lpstr>PowerPoint Presentation</vt:lpstr>
      <vt:lpstr>PowerPoint Presentation</vt:lpstr>
      <vt:lpstr>2: Book with Two Authors (WS 5.2)</vt:lpstr>
      <vt:lpstr>PowerPoint Presentation</vt:lpstr>
      <vt:lpstr>PowerPoint Presentation</vt:lpstr>
      <vt:lpstr>3: Book with Author &amp; Editor (WS 5.14)</vt:lpstr>
      <vt:lpstr>PowerPoint Presentation</vt:lpstr>
      <vt:lpstr>PowerPoint Presentation</vt:lpstr>
      <vt:lpstr>4: Book of Primary Sources (WS 5.36)</vt:lpstr>
      <vt:lpstr>PowerPoint Presentation</vt:lpstr>
      <vt:lpstr>PowerPoint Presentation</vt:lpstr>
      <vt:lpstr>5: Greek Lexicon with BibleWorks Greek Font (WS 5.24)</vt:lpstr>
      <vt:lpstr>PowerPoint Presentation</vt:lpstr>
      <vt:lpstr>PowerPoint Presentation</vt:lpstr>
      <vt:lpstr>6: Hebrew Lexicon with BibleWorks Hebrew Font (WS 5.24)</vt:lpstr>
      <vt:lpstr>PowerPoint Presentation</vt:lpstr>
      <vt:lpstr>PowerPoint Presentation</vt:lpstr>
      <vt:lpstr>7: Journal Article with One Author (WS 5.13)</vt:lpstr>
      <vt:lpstr>PowerPoint Presentation</vt:lpstr>
      <vt:lpstr>PowerPoint Presentation</vt:lpstr>
      <vt:lpstr>8: Journal Book Review (WS 5.22)</vt:lpstr>
      <vt:lpstr>PowerPoint Presentation</vt:lpstr>
      <vt:lpstr>PowerPoint Presentation</vt:lpstr>
      <vt:lpstr>PowerPoint Presentation</vt:lpstr>
      <vt:lpstr>9: Website Text (WS 5.29)</vt:lpstr>
      <vt:lpstr>10: Website Download (WS 5.31)</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Book with One Author</dc:title>
  <dc:creator>Rick Griffith</dc:creator>
  <cp:lastModifiedBy>Rick Griffith</cp:lastModifiedBy>
  <cp:revision>31</cp:revision>
  <dcterms:created xsi:type="dcterms:W3CDTF">2017-05-03T13:19:26Z</dcterms:created>
  <dcterms:modified xsi:type="dcterms:W3CDTF">2020-05-02T04:31:06Z</dcterms:modified>
</cp:coreProperties>
</file>